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43891200" cx="32918400"/>
  <p:notesSz cx="6858000" cy="9144000"/>
  <p:embeddedFontLst>
    <p:embeddedFont>
      <p:font typeface="Proxima Nov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van Timmon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824" orient="horz"/>
        <p:guide pos="10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2" Type="http://schemas.openxmlformats.org/officeDocument/2006/relationships/font" Target="fonts/ProximaNova-boldItalic.fntdata"/><Relationship Id="rId9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05T19:14:03.436">
    <p:pos x="342" y="9007"/>
    <p:text>@dannyyip@iastate.edu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6e169e6a_0_0:notes"/>
          <p:cNvSpPr/>
          <p:nvPr>
            <p:ph idx="2" type="sldImg"/>
          </p:nvPr>
        </p:nvSpPr>
        <p:spPr>
          <a:xfrm>
            <a:off x="2143425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6e169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0">
                <a:solidFill>
                  <a:schemeClr val="dk1"/>
                </a:solidFill>
              </a:rPr>
              <a:t>Testing </a:t>
            </a:r>
            <a:r>
              <a:rPr lang="en" sz="7000">
                <a:solidFill>
                  <a:schemeClr val="dk1"/>
                </a:solidFill>
              </a:rPr>
              <a:t>environment</a:t>
            </a:r>
            <a:endParaRPr sz="7000">
              <a:solidFill>
                <a:schemeClr val="dk1"/>
              </a:solidFill>
            </a:endParaRPr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0">
                <a:solidFill>
                  <a:schemeClr val="dk1"/>
                </a:solidFill>
              </a:rPr>
              <a:t>Testing strategy (unit testing, system testing, etc.)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76e169e6a_1_0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76e169e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22150" y="6353707"/>
            <a:ext cx="30674100" cy="175155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22120" y="24184533"/>
            <a:ext cx="30674100" cy="67635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22120" y="9438933"/>
            <a:ext cx="30674100" cy="167553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22120" y="26898987"/>
            <a:ext cx="30674100" cy="111003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825500" lvl="0" marL="457200" algn="ctr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ctr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ctr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ctr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ctr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ctr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ctr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ctr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ctr">
              <a:spcBef>
                <a:spcPts val="8400"/>
              </a:spcBef>
              <a:spcAft>
                <a:spcPts val="840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22120" y="18353920"/>
            <a:ext cx="30674100" cy="71835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22120" y="3797547"/>
            <a:ext cx="30674100" cy="48870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22120" y="9834453"/>
            <a:ext cx="30674100" cy="29153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8400"/>
              </a:spcBef>
              <a:spcAft>
                <a:spcPts val="840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22120" y="3797547"/>
            <a:ext cx="30674100" cy="48870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22120" y="9834453"/>
            <a:ext cx="14399700" cy="29153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8400"/>
              </a:spcBef>
              <a:spcAft>
                <a:spcPts val="840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396640" y="9834453"/>
            <a:ext cx="14399700" cy="291534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8400"/>
              </a:spcBef>
              <a:spcAft>
                <a:spcPts val="840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22120" y="3797547"/>
            <a:ext cx="30674100" cy="48870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22120" y="4741120"/>
            <a:ext cx="10108800" cy="64485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22120" y="11857920"/>
            <a:ext cx="10108800" cy="271308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628650" lvl="0" marL="4572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628650" lvl="1" marL="9144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840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840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840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8400"/>
              </a:spcBef>
              <a:spcAft>
                <a:spcPts val="840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64900" y="3841280"/>
            <a:ext cx="22924200" cy="349083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459200" y="-1067"/>
            <a:ext cx="16459200" cy="4389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9475" lIns="479475" spcFirstLastPara="1" rIns="479475" wrap="square" tIns="479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55800" y="10523093"/>
            <a:ext cx="14562600" cy="12648900"/>
          </a:xfrm>
          <a:prstGeom prst="rect">
            <a:avLst/>
          </a:prstGeom>
        </p:spPr>
        <p:txBody>
          <a:bodyPr anchorCtr="0" anchor="b" bIns="479475" lIns="479475" spcFirstLastPara="1" rIns="479475" wrap="square" tIns="479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55800" y="23919573"/>
            <a:ext cx="14562600" cy="10539600"/>
          </a:xfrm>
          <a:prstGeom prst="rect">
            <a:avLst/>
          </a:prstGeom>
        </p:spPr>
        <p:txBody>
          <a:bodyPr anchorCtr="0" anchor="t" bIns="479475" lIns="479475" spcFirstLastPara="1" rIns="479475" wrap="square" tIns="479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782200" y="6178773"/>
            <a:ext cx="13813200" cy="315315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840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840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840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8400"/>
              </a:spcBef>
              <a:spcAft>
                <a:spcPts val="840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22120" y="36100907"/>
            <a:ext cx="21595800" cy="51636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2120" y="3797547"/>
            <a:ext cx="306741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2120" y="9834453"/>
            <a:ext cx="30674100" cy="29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Autofit/>
          </a:bodyPr>
          <a:lstStyle>
            <a:lvl1pPr indent="-825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Char char="●"/>
              <a:defRPr sz="9400">
                <a:solidFill>
                  <a:schemeClr val="dk2"/>
                </a:solidFill>
              </a:defRPr>
            </a:lvl1pPr>
            <a:lvl2pPr indent="-692150" lvl="1" marL="9144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2pPr>
            <a:lvl3pPr indent="-692150" lvl="2" marL="13716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3pPr>
            <a:lvl4pPr indent="-692150" lvl="3" marL="18288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4pPr>
            <a:lvl5pPr indent="-692150" lvl="4" marL="22860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5pPr>
            <a:lvl6pPr indent="-692150" lvl="5" marL="27432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6pPr>
            <a:lvl7pPr indent="-692150" lvl="6" marL="32004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7pPr>
            <a:lvl8pPr indent="-692150" lvl="7" marL="3657600">
              <a:lnSpc>
                <a:spcPct val="115000"/>
              </a:lnSpc>
              <a:spcBef>
                <a:spcPts val="840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8pPr>
            <a:lvl9pPr indent="-692150" lvl="8" marL="4114800">
              <a:lnSpc>
                <a:spcPct val="115000"/>
              </a:lnSpc>
              <a:spcBef>
                <a:spcPts val="8400"/>
              </a:spcBef>
              <a:spcAft>
                <a:spcPts val="840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500848" y="39792783"/>
            <a:ext cx="1975200" cy="3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0650" y="3928650"/>
            <a:ext cx="31913400" cy="5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0"/>
              <a:t>Basic Information:</a:t>
            </a:r>
            <a:endParaRPr b="1" sz="9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0"/>
              <a:t>Project ID:</a:t>
            </a:r>
            <a:r>
              <a:rPr lang="en" sz="7000"/>
              <a:t> sddec20-11 </a:t>
            </a:r>
            <a:r>
              <a:rPr b="1" lang="en" sz="7000"/>
              <a:t>|</a:t>
            </a:r>
            <a:r>
              <a:rPr lang="en" sz="7000"/>
              <a:t> </a:t>
            </a:r>
            <a:r>
              <a:rPr b="1" lang="en" sz="7000"/>
              <a:t>Name:</a:t>
            </a:r>
            <a:r>
              <a:rPr lang="en" sz="7000"/>
              <a:t> Sparrow </a:t>
            </a:r>
            <a:endParaRPr sz="7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0"/>
              <a:t>Team Members: </a:t>
            </a:r>
            <a:r>
              <a:rPr lang="en" sz="7000"/>
              <a:t>Evan Timmons, Cobi Mom, Danny Yip, Scott Vlasic, Durga Darba, Ismael Duran</a:t>
            </a:r>
            <a:endParaRPr sz="7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0"/>
              <a:t>Faculty Adviser:</a:t>
            </a:r>
            <a:r>
              <a:rPr lang="en" sz="7000"/>
              <a:t> Joseph Zambreno | </a:t>
            </a:r>
            <a:r>
              <a:rPr b="1" lang="en" sz="7000"/>
              <a:t>Client: </a:t>
            </a:r>
            <a:r>
              <a:rPr lang="en" sz="7000"/>
              <a:t>Evan Timmons</a:t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55" name="Google Shape;55;p13"/>
          <p:cNvSpPr txBox="1"/>
          <p:nvPr/>
        </p:nvSpPr>
        <p:spPr>
          <a:xfrm>
            <a:off x="544350" y="10530725"/>
            <a:ext cx="31913400" cy="5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Introduction/Motivation:</a:t>
            </a:r>
            <a:r>
              <a:rPr lang="en" sz="9000"/>
              <a:t> (concise and to the point...)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273649"/>
                </a:solidFill>
              </a:rPr>
              <a:t>Around 2 million drivers in car accidents experience permanent injuries every year. We hope to reduce that number with Sparrow, a product designed to automatically scan license plates and report reckless drivers when they are encountered instantly.</a:t>
            </a:r>
            <a:endParaRPr sz="5000">
              <a:solidFill>
                <a:srgbClr val="27364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56" name="Google Shape;56;p13"/>
          <p:cNvSpPr txBox="1"/>
          <p:nvPr/>
        </p:nvSpPr>
        <p:spPr>
          <a:xfrm>
            <a:off x="544350" y="14300075"/>
            <a:ext cx="31913400" cy="8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Design Requirements:</a:t>
            </a:r>
            <a:endParaRPr b="1" sz="9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Functional </a:t>
            </a:r>
            <a:r>
              <a:rPr lang="en" sz="7000"/>
              <a:t>requirements</a:t>
            </a:r>
            <a:r>
              <a:rPr lang="en" sz="7000"/>
              <a:t> - license plate reader</a:t>
            </a:r>
            <a:endParaRPr sz="7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Non-functional requirements-user can always watch their videos from mobile application</a:t>
            </a:r>
            <a:endParaRPr sz="7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Operating environment- mounted on windshield, able to handle fluctuation temperature.</a:t>
            </a:r>
            <a:endParaRPr sz="7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57" name="Google Shape;57;p13"/>
          <p:cNvSpPr txBox="1"/>
          <p:nvPr/>
        </p:nvSpPr>
        <p:spPr>
          <a:xfrm>
            <a:off x="544350" y="21724550"/>
            <a:ext cx="31913400" cy="5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Intended users and uses</a:t>
            </a:r>
            <a:endParaRPr b="1" sz="9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58" name="Google Shape;58;p13"/>
          <p:cNvSpPr txBox="1"/>
          <p:nvPr/>
        </p:nvSpPr>
        <p:spPr>
          <a:xfrm>
            <a:off x="460650" y="24906863"/>
            <a:ext cx="31913400" cy="5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Design Approach:</a:t>
            </a:r>
            <a:endParaRPr b="1" sz="9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59" name="Google Shape;59;p13"/>
          <p:cNvSpPr txBox="1"/>
          <p:nvPr/>
        </p:nvSpPr>
        <p:spPr>
          <a:xfrm>
            <a:off x="460650" y="32172025"/>
            <a:ext cx="31913400" cy="5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Technical Details:</a:t>
            </a:r>
            <a:endParaRPr b="1" sz="9000"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AWS Lambdas were used in integration with API Gateway, DyanamoDB, and S3</a:t>
            </a:r>
            <a:endParaRPr sz="7000"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OpenALPR and FFMPEG was used to handle videos on the board and get license plate data</a:t>
            </a:r>
            <a:endParaRPr b="1" sz="70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/>
              <a:t>					</a:t>
            </a:r>
            <a:endParaRPr b="1" sz="7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sp>
        <p:nvSpPr>
          <p:cNvPr id="60" name="Google Shape;60;p13"/>
          <p:cNvSpPr txBox="1"/>
          <p:nvPr/>
        </p:nvSpPr>
        <p:spPr>
          <a:xfrm>
            <a:off x="372900" y="37721975"/>
            <a:ext cx="6751800" cy="1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Testing</a:t>
            </a:r>
            <a:endParaRPr b="1" sz="9000"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0"/>
          </a:p>
        </p:txBody>
      </p:sp>
      <p:grpSp>
        <p:nvGrpSpPr>
          <p:cNvPr id="61" name="Google Shape;61;p13"/>
          <p:cNvGrpSpPr/>
          <p:nvPr/>
        </p:nvGrpSpPr>
        <p:grpSpPr>
          <a:xfrm>
            <a:off x="16459209" y="26671832"/>
            <a:ext cx="9264832" cy="5143534"/>
            <a:chOff x="3064675" y="2465300"/>
            <a:chExt cx="2978950" cy="2036721"/>
          </a:xfrm>
        </p:grpSpPr>
        <p:pic>
          <p:nvPicPr>
            <p:cNvPr id="62" name="Google Shape;62;p13"/>
            <p:cNvPicPr preferRelativeResize="0"/>
            <p:nvPr/>
          </p:nvPicPr>
          <p:blipFill rotWithShape="1">
            <a:blip r:embed="rId4">
              <a:alphaModFix/>
            </a:blip>
            <a:srcRect b="43965" l="11734" r="33123" t="0"/>
            <a:stretch/>
          </p:blipFill>
          <p:spPr>
            <a:xfrm>
              <a:off x="3064675" y="2465300"/>
              <a:ext cx="2978950" cy="2019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42398" y="3270381"/>
              <a:ext cx="396637" cy="603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67832" y="2943234"/>
              <a:ext cx="528260" cy="352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" name="Google Shape;65;p13"/>
            <p:cNvCxnSpPr>
              <a:stCxn id="64" idx="3"/>
              <a:endCxn id="64" idx="0"/>
            </p:cNvCxnSpPr>
            <p:nvPr/>
          </p:nvCxnSpPr>
          <p:spPr>
            <a:xfrm rot="10800000">
              <a:off x="5132092" y="2943221"/>
              <a:ext cx="264000" cy="176100"/>
            </a:xfrm>
            <a:prstGeom prst="curvedConnector4">
              <a:avLst>
                <a:gd fmla="val -29002" name="adj1"/>
                <a:gd fmla="val 153537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99733" y="2480546"/>
              <a:ext cx="864461" cy="603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3"/>
            <p:cNvSpPr/>
            <p:nvPr/>
          </p:nvSpPr>
          <p:spPr>
            <a:xfrm>
              <a:off x="4973162" y="2826677"/>
              <a:ext cx="296400" cy="186900"/>
            </a:xfrm>
            <a:prstGeom prst="rect">
              <a:avLst/>
            </a:prstGeom>
            <a:solidFill>
              <a:srgbClr val="B7B7B7"/>
            </a:solidFill>
            <a:ln cap="flat" cmpd="sng" w="9525">
              <a:solidFill>
                <a:srgbClr val="4BA1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8" name="Google Shape;68;p13"/>
            <p:cNvCxnSpPr>
              <a:stCxn id="64" idx="3"/>
            </p:cNvCxnSpPr>
            <p:nvPr/>
          </p:nvCxnSpPr>
          <p:spPr>
            <a:xfrm>
              <a:off x="5396092" y="3119321"/>
              <a:ext cx="274800" cy="1382700"/>
            </a:xfrm>
            <a:prstGeom prst="curvedConnector2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9" name="Google Shape;69;p13"/>
          <p:cNvGrpSpPr/>
          <p:nvPr/>
        </p:nvGrpSpPr>
        <p:grpSpPr>
          <a:xfrm>
            <a:off x="2888725" y="26250600"/>
            <a:ext cx="10671962" cy="5986005"/>
            <a:chOff x="50" y="75"/>
            <a:chExt cx="9144000" cy="5143500"/>
          </a:xfrm>
        </p:grpSpPr>
        <p:sp>
          <p:nvSpPr>
            <p:cNvPr id="70" name="Google Shape;70;p13"/>
            <p:cNvSpPr/>
            <p:nvPr/>
          </p:nvSpPr>
          <p:spPr>
            <a:xfrm>
              <a:off x="50" y="75"/>
              <a:ext cx="91440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644266" y="1152600"/>
              <a:ext cx="1936830" cy="3708600"/>
              <a:chOff x="511225" y="1168275"/>
              <a:chExt cx="2415000" cy="370860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Dash Camera</a:t>
                </a:r>
                <a:endParaRPr/>
              </a:p>
            </p:txBody>
          </p:sp>
        </p:grpSp>
        <p:sp>
          <p:nvSpPr>
            <p:cNvPr id="74" name="Google Shape;74;p13"/>
            <p:cNvSpPr/>
            <p:nvPr/>
          </p:nvSpPr>
          <p:spPr>
            <a:xfrm>
              <a:off x="809089" y="1999375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Record Video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09089" y="37042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3603578" y="1152600"/>
              <a:ext cx="1936830" cy="3708600"/>
              <a:chOff x="511225" y="1168275"/>
              <a:chExt cx="2415000" cy="3708600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Mini PC</a:t>
                </a:r>
                <a:endParaRPr/>
              </a:p>
            </p:txBody>
          </p:sp>
        </p:grpSp>
        <p:sp>
          <p:nvSpPr>
            <p:cNvPr id="79" name="Google Shape;79;p13"/>
            <p:cNvSpPr/>
            <p:nvPr/>
          </p:nvSpPr>
          <p:spPr>
            <a:xfrm>
              <a:off x="3768300" y="2697200"/>
              <a:ext cx="1607400" cy="13914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Analyze Video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Perform ML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Annotate File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768301" y="20776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Raw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1" name="Google Shape;81;p13"/>
            <p:cNvCxnSpPr>
              <a:stCxn id="72" idx="3"/>
              <a:endCxn id="77" idx="1"/>
            </p:cNvCxnSpPr>
            <p:nvPr/>
          </p:nvCxnSpPr>
          <p:spPr>
            <a:xfrm>
              <a:off x="2581096" y="3006900"/>
              <a:ext cx="1022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2" name="Google Shape;82;p13"/>
            <p:cNvSpPr txBox="1"/>
            <p:nvPr/>
          </p:nvSpPr>
          <p:spPr>
            <a:xfrm>
              <a:off x="2608575" y="267865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Stream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83" name="Google Shape;83;p13"/>
            <p:cNvCxnSpPr>
              <a:stCxn id="74" idx="2"/>
              <a:endCxn id="75" idx="0"/>
            </p:cNvCxnSpPr>
            <p:nvPr/>
          </p:nvCxnSpPr>
          <p:spPr>
            <a:xfrm>
              <a:off x="1612789" y="2493475"/>
              <a:ext cx="0" cy="121080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" name="Google Shape;84;p13"/>
            <p:cNvSpPr/>
            <p:nvPr/>
          </p:nvSpPr>
          <p:spPr>
            <a:xfrm>
              <a:off x="3831025" y="2753800"/>
              <a:ext cx="1482000" cy="376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ML System</a:t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768289" y="42140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Annotated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6562878" y="1152600"/>
              <a:ext cx="1936830" cy="3708600"/>
              <a:chOff x="511225" y="1168275"/>
              <a:chExt cx="2415000" cy="3708600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511225" y="1168275"/>
                <a:ext cx="2415000" cy="37086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511225" y="1168275"/>
                <a:ext cx="2415000" cy="6273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Phone Application</a:t>
                </a:r>
                <a:endParaRPr/>
              </a:p>
            </p:txBody>
          </p:sp>
        </p:grpSp>
        <p:cxnSp>
          <p:nvCxnSpPr>
            <p:cNvPr id="89" name="Google Shape;89;p13"/>
            <p:cNvCxnSpPr/>
            <p:nvPr/>
          </p:nvCxnSpPr>
          <p:spPr>
            <a:xfrm>
              <a:off x="5540383" y="3006900"/>
              <a:ext cx="10224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" name="Google Shape;90;p13"/>
            <p:cNvCxnSpPr>
              <a:stCxn id="87" idx="3"/>
              <a:endCxn id="72" idx="1"/>
            </p:cNvCxnSpPr>
            <p:nvPr/>
          </p:nvCxnSpPr>
          <p:spPr>
            <a:xfrm flipH="1">
              <a:off x="644208" y="3006900"/>
              <a:ext cx="7855500" cy="300"/>
            </a:xfrm>
            <a:prstGeom prst="bentConnector5">
              <a:avLst>
                <a:gd fmla="val -2597" name="adj1"/>
                <a:gd fmla="val -686303300" name="adj2"/>
                <a:gd fmla="val 102597" name="adj3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1" name="Google Shape;91;p13"/>
            <p:cNvCxnSpPr/>
            <p:nvPr/>
          </p:nvCxnSpPr>
          <p:spPr>
            <a:xfrm flipH="1" rot="-5400000">
              <a:off x="2326375" y="1234875"/>
              <a:ext cx="1968000" cy="5646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2" name="Google Shape;92;p13"/>
            <p:cNvSpPr/>
            <p:nvPr/>
          </p:nvSpPr>
          <p:spPr>
            <a:xfrm>
              <a:off x="6727450" y="1923975"/>
              <a:ext cx="1607400" cy="22743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Record Request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Footage Review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Local License Plate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Cloud License Plate Lookup</a:t>
              </a:r>
              <a:endParaRPr sz="1100"/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Char char="●"/>
              </a:pPr>
              <a:r>
                <a:rPr lang="en" sz="1100"/>
                <a:t>All other requests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790288" y="1999375"/>
              <a:ext cx="1482000" cy="376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System Control</a:t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5567888" y="242290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028075" y="451325"/>
              <a:ext cx="1066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App Requests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76025" y="451325"/>
              <a:ext cx="10662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App Requests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5567875" y="2422900"/>
              <a:ext cx="9675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Return Request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 rot="-5400000">
              <a:off x="4894175" y="980150"/>
              <a:ext cx="1575900" cy="2430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rgbClr val="00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99" name="Google Shape;99;p13"/>
            <p:cNvSpPr txBox="1"/>
            <p:nvPr/>
          </p:nvSpPr>
          <p:spPr>
            <a:xfrm>
              <a:off x="5074375" y="533175"/>
              <a:ext cx="784200" cy="2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Cloud Upload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727439" y="4280050"/>
              <a:ext cx="1607400" cy="4941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Save Backup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1" name="Google Shape;101;p13"/>
            <p:cNvCxnSpPr/>
            <p:nvPr/>
          </p:nvCxnSpPr>
          <p:spPr>
            <a:xfrm flipH="1" rot="-5400000">
              <a:off x="5278375" y="1168250"/>
              <a:ext cx="2140500" cy="399900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rgbClr val="00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102" name="Google Shape;102;p13"/>
            <p:cNvSpPr txBox="1"/>
            <p:nvPr/>
          </p:nvSpPr>
          <p:spPr>
            <a:xfrm>
              <a:off x="6230375" y="533175"/>
              <a:ext cx="1066200" cy="2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Cloud Download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103" name="Google Shape;10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03697" y="22066304"/>
            <a:ext cx="15468878" cy="41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0825" y="39657125"/>
            <a:ext cx="34861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00188" y="39283013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549000" y="37737650"/>
            <a:ext cx="5825050" cy="58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17448975" y="39283025"/>
            <a:ext cx="91953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System testing via the NVIDIA Jetson TX2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Testing by hand to </a:t>
            </a:r>
            <a:r>
              <a:rPr lang="en" sz="3000"/>
              <a:t>determine</a:t>
            </a:r>
            <a:r>
              <a:rPr lang="en" sz="3000"/>
              <a:t> the accuracy of </a:t>
            </a:r>
            <a:r>
              <a:rPr lang="en" sz="3000">
                <a:solidFill>
                  <a:schemeClr val="dk1"/>
                </a:solidFill>
              </a:rPr>
              <a:t>OpenALPR license plate detection rates</a:t>
            </a:r>
            <a:r>
              <a:rPr lang="en" sz="3000"/>
              <a:t>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Testing in the vehicle environment to ensure power is being supplied and  functionality is performing as expected 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08" name="Google Shape;108;p13"/>
          <p:cNvSpPr txBox="1"/>
          <p:nvPr/>
        </p:nvSpPr>
        <p:spPr>
          <a:xfrm>
            <a:off x="5143500" y="39966900"/>
            <a:ext cx="70179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Flutter </a:t>
            </a:r>
            <a:r>
              <a:rPr lang="en" sz="3000"/>
              <a:t>library</a:t>
            </a:r>
            <a:r>
              <a:rPr lang="en" sz="3000"/>
              <a:t> (flutter_test) was used to </a:t>
            </a:r>
            <a:r>
              <a:rPr lang="en" sz="3000"/>
              <a:t>assist</a:t>
            </a:r>
            <a:r>
              <a:rPr lang="en" sz="3000"/>
              <a:t> with unit testing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Develop unit test to test functionality of the mobile application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Test </a:t>
            </a:r>
            <a:r>
              <a:rPr lang="en" sz="3000"/>
              <a:t>instantaneous of API successes and failures</a:t>
            </a:r>
            <a:r>
              <a:rPr lang="en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36820" y="5767200"/>
            <a:ext cx="42592025" cy="323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